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5" r:id="rId4"/>
    <p:sldId id="283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E29"/>
    <a:srgbClr val="C7114F"/>
    <a:srgbClr val="BBA461"/>
    <a:srgbClr val="0DB4E6"/>
    <a:srgbClr val="D65E06"/>
    <a:srgbClr val="005C73"/>
    <a:srgbClr val="8D8C8D"/>
    <a:srgbClr val="1A2A4F"/>
    <a:srgbClr val="4A4A49"/>
    <a:srgbClr val="75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Chemistry Summer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992888" cy="108012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– </a:t>
            </a:r>
            <a:r>
              <a:rPr lang="en-GB" dirty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August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6" y="995028"/>
            <a:ext cx="2251704" cy="1385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2550"/>
          <a:stretch/>
        </p:blipFill>
        <p:spPr>
          <a:xfrm>
            <a:off x="6336328" y="2786589"/>
            <a:ext cx="1188000" cy="125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rgbClr val="002060"/>
                </a:solidFill>
              </a:rPr>
              <a:t>Learn the chemistry of every day products </a:t>
            </a:r>
          </a:p>
          <a:p>
            <a:endParaRPr lang="en-GB" sz="3000" dirty="0" smtClean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rgbClr val="002060"/>
                </a:solidFill>
              </a:rPr>
              <a:t>D</a:t>
            </a:r>
            <a:r>
              <a:rPr lang="en-GB" sz="3000" dirty="0" smtClean="0">
                <a:solidFill>
                  <a:srgbClr val="002060"/>
                </a:solidFill>
              </a:rPr>
              <a:t>esign your very own cream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rgbClr val="002060"/>
                </a:solidFill>
              </a:rPr>
              <a:t>Take part in CSI </a:t>
            </a:r>
            <a:r>
              <a:rPr lang="en-GB" sz="3000" dirty="0" err="1" smtClean="0">
                <a:solidFill>
                  <a:srgbClr val="002060"/>
                </a:solidFill>
              </a:rPr>
              <a:t>Coleraine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(chemical structure identification)</a:t>
            </a:r>
          </a:p>
          <a:p>
            <a:endParaRPr lang="en-GB" sz="2600" dirty="0" smtClean="0">
              <a:solidFill>
                <a:srgbClr val="002060"/>
              </a:solidFill>
            </a:endParaRPr>
          </a:p>
          <a:p>
            <a:endParaRPr lang="en-GB" sz="2600" dirty="0">
              <a:solidFill>
                <a:srgbClr val="002060"/>
              </a:solidFill>
            </a:endParaRPr>
          </a:p>
          <a:p>
            <a:endParaRPr lang="en-GB" sz="3000" dirty="0" smtClean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rgbClr val="002060"/>
                </a:solidFill>
              </a:rPr>
              <a:t>Find out  more about the furry thing….</a:t>
            </a:r>
          </a:p>
          <a:p>
            <a:endParaRPr lang="en-GB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2499898" cy="1656184"/>
          </a:xfr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Week long summer school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7"/>
          <a:stretch/>
        </p:blipFill>
        <p:spPr>
          <a:xfrm>
            <a:off x="7524328" y="2786589"/>
            <a:ext cx="1156407" cy="125712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36979"/>
              </p:ext>
            </p:extLst>
          </p:nvPr>
        </p:nvGraphicFramePr>
        <p:xfrm>
          <a:off x="3995936" y="3323630"/>
          <a:ext cx="178102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MDLDrawObject Class" r:id="rId7" imgW="1990610" imgH="1609740" progId="MDLDrawOLE.MDLDrawObject.1">
                  <p:embed/>
                </p:oleObj>
              </mc:Choice>
              <mc:Fallback>
                <p:oleObj name="MDLDrawObject Class" r:id="rId7" imgW="1990610" imgH="160974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3323630"/>
                        <a:ext cx="1781026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38954"/>
            <a:ext cx="2823458" cy="22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676456" cy="2520280"/>
          </a:xfrm>
        </p:spPr>
        <p:txBody>
          <a:bodyPr/>
          <a:lstStyle/>
          <a:p>
            <a:r>
              <a:rPr lang="en-GB" dirty="0" smtClean="0"/>
              <a:t>School of Pharmacy and Pharmaceutical Sciences. </a:t>
            </a:r>
          </a:p>
          <a:p>
            <a:endParaRPr lang="en-GB" dirty="0" smtClean="0"/>
          </a:p>
          <a:p>
            <a:r>
              <a:rPr lang="en-GB" dirty="0" smtClean="0"/>
              <a:t>The very happy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Saad</a:t>
            </a:r>
            <a:r>
              <a:rPr lang="en-GB" dirty="0" smtClean="0"/>
              <a:t> building….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7" name="Picture 12" descr="http://www.atangledweb.org/storage/giants_cause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4072"/>
            <a:ext cx="2426740" cy="21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0347"/>
            <a:ext cx="4176464" cy="20571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1720" y="5991719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Ulster University, </a:t>
            </a:r>
            <a:r>
              <a:rPr lang="en-GB" sz="2800" b="1" dirty="0" err="1" smtClean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Coleraine</a:t>
            </a:r>
            <a:r>
              <a:rPr lang="en-GB" sz="2800" b="1" dirty="0" smtClean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Campus </a:t>
            </a:r>
            <a:endParaRPr lang="en-GB" sz="2800" b="1" dirty="0">
              <a:solidFill>
                <a:srgbClr val="BBA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 smtClean="0"/>
              <a:t>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– </a:t>
            </a:r>
            <a:r>
              <a:rPr lang="en-GB" sz="2800" dirty="0"/>
              <a:t>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August 2019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295281"/>
              </p:ext>
            </p:extLst>
          </p:nvPr>
        </p:nvGraphicFramePr>
        <p:xfrm>
          <a:off x="755578" y="1536632"/>
          <a:ext cx="7776864" cy="4052608"/>
        </p:xfrm>
        <a:graphic>
          <a:graphicData uri="http://schemas.openxmlformats.org/drawingml/2006/table">
            <a:tbl>
              <a:tblPr firstRow="1" bandRow="1"/>
              <a:tblGrid>
                <a:gridCol w="1110462">
                  <a:extLst>
                    <a:ext uri="{9D8B030D-6E8A-4147-A177-3AD203B41FA5}">
                      <a16:colId xmlns:a16="http://schemas.microsoft.com/office/drawing/2014/main" val="15227889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349320244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2279819181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3320187022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4081450514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298088760"/>
                    </a:ext>
                  </a:extLst>
                </a:gridCol>
                <a:gridCol w="1111067">
                  <a:extLst>
                    <a:ext uri="{9D8B030D-6E8A-4147-A177-3AD203B41FA5}">
                      <a16:colId xmlns:a16="http://schemas.microsoft.com/office/drawing/2014/main" val="2041696788"/>
                    </a:ext>
                  </a:extLst>
                </a:gridCol>
              </a:tblGrid>
              <a:tr h="272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 am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am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noon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23286"/>
                  </a:ext>
                </a:extLst>
              </a:tr>
              <a:tr h="790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Welcome and introductions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1: Bonding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>
                          <a:solidFill>
                            <a:srgbClr val="357E2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Practical: Modern day living in the 21</a:t>
                      </a:r>
                      <a:r>
                        <a:rPr lang="en-IE" sz="1100" b="1" kern="1200" baseline="30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IE" sz="1100" b="1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century – the chemistry of hair gel, nappies and chocolate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79458"/>
                  </a:ext>
                </a:extLst>
              </a:tr>
              <a:tr h="845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Practical: Drawing chemical structures: Symyx Draw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Athena Swan: Inspirational women in Science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>
                          <a:solidFill>
                            <a:srgbClr val="357E2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Conference lunch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 2: functional groups</a:t>
                      </a:r>
                      <a:r>
                        <a:rPr lang="en-I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 3: chemical reactions	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69386"/>
                  </a:ext>
                </a:extLst>
              </a:tr>
              <a:tr h="65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Workshop: bonding and chemical reactions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>
                          <a:solidFill>
                            <a:srgbClr val="357E2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Practical: CSI – Coleraine AKA Chemical Structure Identification.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71717"/>
                  </a:ext>
                </a:extLst>
              </a:tr>
              <a:tr h="970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 4: The mole &amp; balancing equations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 5: The chemistry of medicine	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>
                          <a:solidFill>
                            <a:srgbClr val="357E2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Practical: Preparation of personalised aqueous cream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96566"/>
                  </a:ext>
                </a:extLst>
              </a:tr>
              <a:tr h="51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Workshop:  Presentation preparation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300" b="1" kern="1200">
                          <a:solidFill>
                            <a:srgbClr val="357E2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 Lunch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300" b="1" kern="12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Symposium and closing remarks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2" marR="71632" marT="35816" marB="358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Why?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4980" y="5815882"/>
            <a:ext cx="5040559" cy="964703"/>
          </a:xfrm>
        </p:spPr>
        <p:txBody>
          <a:bodyPr>
            <a:normAutofit/>
          </a:bodyPr>
          <a:lstStyle/>
          <a:p>
            <a:r>
              <a:rPr lang="en-GB" dirty="0" smtClean="0"/>
              <a:t>*</a:t>
            </a:r>
            <a:r>
              <a:rPr lang="en-GB" sz="1800" dirty="0" smtClean="0"/>
              <a:t>Can be used to enhance entry into the School of Pharmacy and Pharmaceutical Sciences</a:t>
            </a:r>
            <a:endParaRPr lang="en-GB" sz="1800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0" y="1667708"/>
            <a:ext cx="1316396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Have fun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851911" y="1682085"/>
            <a:ext cx="1316393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win prizes</a:t>
            </a:r>
            <a:endParaRPr lang="en-GB" sz="20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88606" y="3913419"/>
            <a:ext cx="1316394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Learn new skills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95936" y="692840"/>
            <a:ext cx="1357904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Meet </a:t>
            </a:r>
            <a:r>
              <a:rPr lang="en-GB" b="1" dirty="0" smtClean="0"/>
              <a:t>UU </a:t>
            </a:r>
            <a:r>
              <a:rPr lang="en-GB" b="1" dirty="0"/>
              <a:t>staff 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263333" y="111793"/>
            <a:ext cx="1316396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Make new friends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592671" y="1845016"/>
            <a:ext cx="1755193" cy="17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Be a University student for a week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722115" y="116632"/>
            <a:ext cx="1316394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Brush up on </a:t>
            </a:r>
            <a:r>
              <a:rPr lang="en-GB" sz="1400" b="1" dirty="0">
                <a:solidFill>
                  <a:schemeClr val="bg1"/>
                </a:solidFill>
              </a:rPr>
              <a:t>chemistry</a:t>
            </a:r>
            <a:r>
              <a:rPr lang="en-GB" sz="1600" b="1" dirty="0">
                <a:solidFill>
                  <a:schemeClr val="bg1"/>
                </a:solidFill>
              </a:rPr>
              <a:t> skills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11595" y="2524040"/>
            <a:ext cx="1755193" cy="17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Check out the Ulster University </a:t>
            </a:r>
            <a:r>
              <a:rPr lang="en-GB" b="1" dirty="0" err="1">
                <a:solidFill>
                  <a:schemeClr val="tx1"/>
                </a:solidFill>
              </a:rPr>
              <a:t>Coleraine</a:t>
            </a:r>
            <a:r>
              <a:rPr lang="en-GB" b="1" dirty="0">
                <a:solidFill>
                  <a:schemeClr val="tx1"/>
                </a:solidFill>
              </a:rPr>
              <a:t> campus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86690" y="1751077"/>
            <a:ext cx="1755192" cy="17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Complete </a:t>
            </a:r>
            <a:r>
              <a:rPr lang="en-GB" b="1" dirty="0">
                <a:solidFill>
                  <a:schemeClr val="tx1"/>
                </a:solidFill>
              </a:rPr>
              <a:t>a 5 credit University level module </a:t>
            </a:r>
            <a:r>
              <a:rPr lang="en-GB" dirty="0">
                <a:solidFill>
                  <a:schemeClr val="tx1"/>
                </a:solidFill>
              </a:rPr>
              <a:t>*</a:t>
            </a:r>
          </a:p>
          <a:p>
            <a:pPr algn="ctr"/>
            <a:endParaRPr lang="en-GB" b="1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874536" y="4035642"/>
            <a:ext cx="1316394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use cutting edge </a:t>
            </a:r>
            <a:r>
              <a:rPr lang="en-GB" b="1" dirty="0" smtClean="0">
                <a:solidFill>
                  <a:schemeClr val="bg1"/>
                </a:solidFill>
              </a:rPr>
              <a:t>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995936" y="4653280"/>
            <a:ext cx="1316394" cy="12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Achieve a better </a:t>
            </a:r>
            <a:r>
              <a:rPr lang="en-GB" b="1" dirty="0" smtClean="0"/>
              <a:t>grade</a:t>
            </a:r>
            <a:endParaRPr lang="en-GB" b="1" dirty="0"/>
          </a:p>
        </p:txBody>
      </p:sp>
      <p:cxnSp>
        <p:nvCxnSpPr>
          <p:cNvPr id="28" name="Straight Connector 27"/>
          <p:cNvCxnSpPr>
            <a:endCxn id="3" idx="6"/>
          </p:cNvCxnSpPr>
          <p:nvPr/>
        </p:nvCxnSpPr>
        <p:spPr>
          <a:xfrm flipH="1" flipV="1">
            <a:off x="1316396" y="2315708"/>
            <a:ext cx="375284" cy="196654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95899" y="1340840"/>
            <a:ext cx="112816" cy="648001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8" idx="7"/>
          </p:cNvCxnSpPr>
          <p:nvPr/>
        </p:nvCxnSpPr>
        <p:spPr>
          <a:xfrm flipH="1">
            <a:off x="1812219" y="3388040"/>
            <a:ext cx="377257" cy="715174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3" idx="2"/>
          </p:cNvCxnSpPr>
          <p:nvPr/>
        </p:nvCxnSpPr>
        <p:spPr>
          <a:xfrm>
            <a:off x="3270140" y="3001558"/>
            <a:ext cx="541455" cy="386482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53840" y="3001558"/>
            <a:ext cx="730328" cy="477519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3" idx="0"/>
            <a:endCxn id="19" idx="4"/>
          </p:cNvCxnSpPr>
          <p:nvPr/>
        </p:nvCxnSpPr>
        <p:spPr>
          <a:xfrm flipH="1" flipV="1">
            <a:off x="4674888" y="1988840"/>
            <a:ext cx="14304" cy="535200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6" idx="0"/>
            <a:endCxn id="23" idx="4"/>
          </p:cNvCxnSpPr>
          <p:nvPr/>
        </p:nvCxnSpPr>
        <p:spPr>
          <a:xfrm flipV="1">
            <a:off x="4654133" y="4252040"/>
            <a:ext cx="35059" cy="401240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034483" y="1340840"/>
            <a:ext cx="249918" cy="504176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188490" y="3347078"/>
            <a:ext cx="191822" cy="688564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448003" y="2414035"/>
            <a:ext cx="590506" cy="158481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602632" cy="2290266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Not all Chemists wear white coats…..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013176"/>
            <a:ext cx="8208912" cy="46064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possibilities are endless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4404"/>
          <a:stretch/>
        </p:blipFill>
        <p:spPr bwMode="auto">
          <a:xfrm>
            <a:off x="2874230" y="9646"/>
            <a:ext cx="6269770" cy="669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2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474840" cy="562074"/>
          </a:xfrm>
        </p:spPr>
        <p:txBody>
          <a:bodyPr/>
          <a:lstStyle/>
          <a:p>
            <a:r>
              <a:rPr lang="en-GB" dirty="0" smtClean="0"/>
              <a:t>Whoa…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296"/>
            <a:ext cx="4464496" cy="460648"/>
          </a:xfrm>
        </p:spPr>
        <p:txBody>
          <a:bodyPr/>
          <a:lstStyle/>
          <a:p>
            <a:r>
              <a:rPr lang="en-GB" sz="2800" b="0" dirty="0" smtClean="0"/>
              <a:t>Best of all, it is fully sponsored by the </a:t>
            </a:r>
            <a:r>
              <a:rPr lang="en-GB" sz="2800" dirty="0" smtClean="0">
                <a:solidFill>
                  <a:srgbClr val="002060"/>
                </a:solidFill>
              </a:rPr>
              <a:t>Garfield Weston Trust</a:t>
            </a:r>
            <a:r>
              <a:rPr lang="en-GB" sz="2800" dirty="0" smtClean="0"/>
              <a:t> </a:t>
            </a:r>
            <a:r>
              <a:rPr lang="en-GB" sz="2800" b="0" dirty="0" smtClean="0"/>
              <a:t>and..</a:t>
            </a:r>
            <a:endParaRPr lang="en-GB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132856"/>
            <a:ext cx="5040560" cy="35569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…. is completely 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free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……and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lunches provided </a:t>
            </a:r>
            <a:r>
              <a:rPr lang="en-GB" sz="2000" dirty="0" smtClean="0">
                <a:solidFill>
                  <a:srgbClr val="002060"/>
                </a:solidFill>
              </a:rPr>
              <a:t>(just need to arrange own transport)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So hurry – limited places available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To apply fill in the application form and return to: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</a:rPr>
              <a:t>		b.callan@ulster.ac.uk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322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Berlin Sans FB Demi</vt:lpstr>
      <vt:lpstr>Calibri</vt:lpstr>
      <vt:lpstr>Courier New</vt:lpstr>
      <vt:lpstr>Times New Roman</vt:lpstr>
      <vt:lpstr>Wingdings</vt:lpstr>
      <vt:lpstr>Office Theme</vt:lpstr>
      <vt:lpstr>MDLDrawObject Class</vt:lpstr>
      <vt:lpstr>Chemistry Summer School</vt:lpstr>
      <vt:lpstr>What?</vt:lpstr>
      <vt:lpstr>Where?</vt:lpstr>
      <vt:lpstr>When?</vt:lpstr>
      <vt:lpstr>Why?</vt:lpstr>
      <vt:lpstr>Not all Chemists wear white coats…..</vt:lpstr>
      <vt:lpstr>Whoa…</vt:lpstr>
    </vt:vector>
  </TitlesOfParts>
  <Company>AV Browne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S MAGEE</cp:lastModifiedBy>
  <cp:revision>66</cp:revision>
  <dcterms:created xsi:type="dcterms:W3CDTF">2014-09-11T16:30:39Z</dcterms:created>
  <dcterms:modified xsi:type="dcterms:W3CDTF">2019-04-09T12:26:45Z</dcterms:modified>
</cp:coreProperties>
</file>